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0600650"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13" d="100"/>
          <a:sy n="13" d="100"/>
        </p:scale>
        <p:origin x="2323"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8248329"/>
            <a:ext cx="26010553" cy="17546649"/>
          </a:xfrm>
        </p:spPr>
        <p:txBody>
          <a:bodyPr anchor="b"/>
          <a:lstStyle>
            <a:lvl1pPr algn="ctr">
              <a:defRPr sz="20079"/>
            </a:lvl1pPr>
          </a:lstStyle>
          <a:p>
            <a:r>
              <a:rPr lang="zh-CN" altLang="en-US"/>
              <a:t>单击此处编辑母版标题样式</a:t>
            </a:r>
            <a:endParaRPr lang="en-US" dirty="0"/>
          </a:p>
        </p:txBody>
      </p:sp>
      <p:sp>
        <p:nvSpPr>
          <p:cNvPr id="3" name="Subtitle 2"/>
          <p:cNvSpPr>
            <a:spLocks noGrp="1"/>
          </p:cNvSpPr>
          <p:nvPr>
            <p:ph type="subTitle" idx="1"/>
          </p:nvPr>
        </p:nvSpPr>
        <p:spPr>
          <a:xfrm>
            <a:off x="3825081" y="26471644"/>
            <a:ext cx="22950488" cy="12168318"/>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509481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39145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683331"/>
            <a:ext cx="6598265" cy="4271162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103797" y="2683331"/>
            <a:ext cx="19412287" cy="4271162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166580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07888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87858" y="12565002"/>
            <a:ext cx="26393061" cy="20964976"/>
          </a:xfrm>
        </p:spPr>
        <p:txBody>
          <a:bodyPr anchor="b"/>
          <a:lstStyle>
            <a:lvl1pPr>
              <a:defRPr sz="2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087858" y="33728315"/>
            <a:ext cx="26393061" cy="11024985"/>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73733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103795"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491579"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0862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107780" y="2683342"/>
            <a:ext cx="26393061" cy="974166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107784" y="12354992"/>
            <a:ext cx="12945507"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4" name="Content Placeholder 3"/>
          <p:cNvSpPr>
            <a:spLocks noGrp="1"/>
          </p:cNvSpPr>
          <p:nvPr>
            <p:ph sz="half" idx="2"/>
          </p:nvPr>
        </p:nvSpPr>
        <p:spPr>
          <a:xfrm>
            <a:off x="2107784" y="18409982"/>
            <a:ext cx="12945507"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491581" y="12354992"/>
            <a:ext cx="13009262"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6" name="Content Placeholder 5"/>
          <p:cNvSpPr>
            <a:spLocks noGrp="1"/>
          </p:cNvSpPr>
          <p:nvPr>
            <p:ph sz="quarter" idx="4"/>
          </p:nvPr>
        </p:nvSpPr>
        <p:spPr>
          <a:xfrm>
            <a:off x="15491581" y="18409982"/>
            <a:ext cx="13009262"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200354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631486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525011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Content Placeholder 2"/>
          <p:cNvSpPr>
            <a:spLocks noGrp="1"/>
          </p:cNvSpPr>
          <p:nvPr>
            <p:ph idx="1"/>
          </p:nvPr>
        </p:nvSpPr>
        <p:spPr>
          <a:xfrm>
            <a:off x="13009262" y="7256671"/>
            <a:ext cx="15491579" cy="35816631"/>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662045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3009262" y="7256671"/>
            <a:ext cx="15491579" cy="35816631"/>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zh-CN" altLang="en-US"/>
              <a:t>单击图标添加图片</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76382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683342"/>
            <a:ext cx="26393061" cy="974166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103795" y="13416653"/>
            <a:ext cx="26393061" cy="3197830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103795" y="46713298"/>
            <a:ext cx="6885146" cy="2683331"/>
          </a:xfrm>
          <a:prstGeom prst="rect">
            <a:avLst/>
          </a:prstGeom>
        </p:spPr>
        <p:txBody>
          <a:bodyPr vert="horz" lIns="91440" tIns="45720" rIns="91440" bIns="45720" rtlCol="0" anchor="ctr"/>
          <a:lstStyle>
            <a:lvl1pPr algn="l">
              <a:defRPr sz="4016">
                <a:solidFill>
                  <a:schemeClr val="tx1">
                    <a:tint val="75000"/>
                  </a:schemeClr>
                </a:solidFill>
              </a:defRPr>
            </a:lvl1p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3"/>
          </p:nvPr>
        </p:nvSpPr>
        <p:spPr>
          <a:xfrm>
            <a:off x="10136466" y="46713298"/>
            <a:ext cx="10327719" cy="2683331"/>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611709" y="46713298"/>
            <a:ext cx="6885146" cy="2683331"/>
          </a:xfrm>
          <a:prstGeom prst="rect">
            <a:avLst/>
          </a:prstGeom>
        </p:spPr>
        <p:txBody>
          <a:bodyPr vert="horz" lIns="91440" tIns="45720" rIns="91440" bIns="45720" rtlCol="0" anchor="ctr"/>
          <a:lstStyle>
            <a:lvl1pPr algn="r">
              <a:defRPr sz="4016">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6670425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60040" rtl="0" eaLnBrk="1" latinLnBrk="0" hangingPunct="1">
        <a:lnSpc>
          <a:spcPct val="90000"/>
        </a:lnSpc>
        <a:spcBef>
          <a:spcPct val="0"/>
        </a:spcBef>
        <a:buNone/>
        <a:defRPr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9pPr>
    </p:bodyStyle>
    <p:otherStyle>
      <a:defPPr>
        <a:defRPr lang="en-US"/>
      </a:defPPr>
      <a:lvl1pPr marL="0" algn="l" defTabSz="3060040" rtl="0" eaLnBrk="1" latinLnBrk="0" hangingPunct="1">
        <a:defRPr sz="6024" kern="1200">
          <a:solidFill>
            <a:schemeClr val="tx1"/>
          </a:solidFill>
          <a:latin typeface="+mn-lt"/>
          <a:ea typeface="+mn-ea"/>
          <a:cs typeface="+mn-cs"/>
        </a:defRPr>
      </a:lvl1pPr>
      <a:lvl2pPr marL="1530020" algn="l" defTabSz="3060040" rtl="0" eaLnBrk="1" latinLnBrk="0" hangingPunct="1">
        <a:defRPr sz="6024" kern="1200">
          <a:solidFill>
            <a:schemeClr val="tx1"/>
          </a:solidFill>
          <a:latin typeface="+mn-lt"/>
          <a:ea typeface="+mn-ea"/>
          <a:cs typeface="+mn-cs"/>
        </a:defRPr>
      </a:lvl2pPr>
      <a:lvl3pPr marL="3060040" algn="l" defTabSz="3060040" rtl="0" eaLnBrk="1" latinLnBrk="0" hangingPunct="1">
        <a:defRPr sz="6024" kern="1200">
          <a:solidFill>
            <a:schemeClr val="tx1"/>
          </a:solidFill>
          <a:latin typeface="+mn-lt"/>
          <a:ea typeface="+mn-ea"/>
          <a:cs typeface="+mn-cs"/>
        </a:defRPr>
      </a:lvl3pPr>
      <a:lvl4pPr marL="4590059" algn="l" defTabSz="3060040" rtl="0" eaLnBrk="1" latinLnBrk="0" hangingPunct="1">
        <a:defRPr sz="6024" kern="1200">
          <a:solidFill>
            <a:schemeClr val="tx1"/>
          </a:solidFill>
          <a:latin typeface="+mn-lt"/>
          <a:ea typeface="+mn-ea"/>
          <a:cs typeface="+mn-cs"/>
        </a:defRPr>
      </a:lvl4pPr>
      <a:lvl5pPr marL="6120079" algn="l" defTabSz="3060040" rtl="0" eaLnBrk="1" latinLnBrk="0" hangingPunct="1">
        <a:defRPr sz="6024" kern="1200">
          <a:solidFill>
            <a:schemeClr val="tx1"/>
          </a:solidFill>
          <a:latin typeface="+mn-lt"/>
          <a:ea typeface="+mn-ea"/>
          <a:cs typeface="+mn-cs"/>
        </a:defRPr>
      </a:lvl5pPr>
      <a:lvl6pPr marL="7650099" algn="l" defTabSz="3060040" rtl="0" eaLnBrk="1" latinLnBrk="0" hangingPunct="1">
        <a:defRPr sz="6024" kern="1200">
          <a:solidFill>
            <a:schemeClr val="tx1"/>
          </a:solidFill>
          <a:latin typeface="+mn-lt"/>
          <a:ea typeface="+mn-ea"/>
          <a:cs typeface="+mn-cs"/>
        </a:defRPr>
      </a:lvl6pPr>
      <a:lvl7pPr marL="9180119" algn="l" defTabSz="3060040" rtl="0" eaLnBrk="1" latinLnBrk="0" hangingPunct="1">
        <a:defRPr sz="6024" kern="1200">
          <a:solidFill>
            <a:schemeClr val="tx1"/>
          </a:solidFill>
          <a:latin typeface="+mn-lt"/>
          <a:ea typeface="+mn-ea"/>
          <a:cs typeface="+mn-cs"/>
        </a:defRPr>
      </a:lvl7pPr>
      <a:lvl8pPr marL="10710139" algn="l" defTabSz="3060040" rtl="0" eaLnBrk="1" latinLnBrk="0" hangingPunct="1">
        <a:defRPr sz="6024" kern="1200">
          <a:solidFill>
            <a:schemeClr val="tx1"/>
          </a:solidFill>
          <a:latin typeface="+mn-lt"/>
          <a:ea typeface="+mn-ea"/>
          <a:cs typeface="+mn-cs"/>
        </a:defRPr>
      </a:lvl8pPr>
      <a:lvl9pPr marL="12240158" algn="l" defTabSz="3060040" rtl="0" eaLnBrk="1" latinLnBrk="0" hangingPunct="1">
        <a:defRPr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s@academicconf.com" TargetMode="External"/><Relationship Id="rId2" Type="http://schemas.openxmlformats.org/officeDocument/2006/relationships/hyperlink" Target="mailto:abs@absconf.org"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3588549" y="990325"/>
            <a:ext cx="18573696" cy="2386673"/>
          </a:xfrm>
        </p:spPr>
        <p:txBody>
          <a:bodyPr/>
          <a:lstStyle/>
          <a:p>
            <a:r>
              <a:rPr lang="en-US" altLang="zh-CN" sz="9703" b="1" dirty="0">
                <a:latin typeface="Palatino Linotype" pitchFamily="18" charset="0"/>
              </a:rPr>
              <a:t> Title Goes Here</a:t>
            </a:r>
            <a:endParaRPr lang="zh-CN" altLang="en-US" b="1" dirty="0"/>
          </a:p>
        </p:txBody>
      </p:sp>
      <p:sp>
        <p:nvSpPr>
          <p:cNvPr id="4" name="矩形 3">
            <a:extLst>
              <a:ext uri="{FF2B5EF4-FFF2-40B4-BE49-F238E27FC236}">
                <a16:creationId xmlns:a16="http://schemas.microsoft.com/office/drawing/2014/main" id="{008C4CB4-9BE6-CC75-DBA8-1FBFD53C593B}"/>
              </a:ext>
            </a:extLst>
          </p:cNvPr>
          <p:cNvSpPr/>
          <p:nvPr/>
        </p:nvSpPr>
        <p:spPr>
          <a:xfrm>
            <a:off x="21983486" y="864842"/>
            <a:ext cx="5458178" cy="2171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16"/>
          </a:p>
        </p:txBody>
      </p:sp>
      <p:sp>
        <p:nvSpPr>
          <p:cNvPr id="7" name="文本框 6">
            <a:extLst>
              <a:ext uri="{FF2B5EF4-FFF2-40B4-BE49-F238E27FC236}">
                <a16:creationId xmlns:a16="http://schemas.microsoft.com/office/drawing/2014/main" id="{48ED6BB8-FEC9-C6EC-BDE6-89E5B006C4EF}"/>
              </a:ext>
            </a:extLst>
          </p:cNvPr>
          <p:cNvSpPr txBox="1"/>
          <p:nvPr/>
        </p:nvSpPr>
        <p:spPr>
          <a:xfrm>
            <a:off x="22400948" y="1301447"/>
            <a:ext cx="6126518" cy="1979796"/>
          </a:xfrm>
          <a:prstGeom prst="rect">
            <a:avLst/>
          </a:prstGeom>
          <a:noFill/>
        </p:spPr>
        <p:txBody>
          <a:bodyPr wrap="square" rtlCol="0">
            <a:spAutoFit/>
          </a:bodyPr>
          <a:lstStyle/>
          <a:p>
            <a:r>
              <a:rPr lang="en-US" altLang="zh-CN" sz="6064" dirty="0">
                <a:latin typeface="Palatino Linotype" pitchFamily="18" charset="0"/>
              </a:rPr>
              <a:t>Paper</a:t>
            </a:r>
            <a:r>
              <a:rPr lang="en-US" altLang="zh-CN" sz="6064" dirty="0"/>
              <a:t> </a:t>
            </a:r>
            <a:r>
              <a:rPr lang="en-US" altLang="zh-CN" sz="6064" dirty="0">
                <a:latin typeface="Palatino Linotype" pitchFamily="18" charset="0"/>
              </a:rPr>
              <a:t>ID goes here: ABS***</a:t>
            </a:r>
            <a:endParaRPr lang="zh-CN" altLang="en-US" sz="6064" dirty="0"/>
          </a:p>
        </p:txBody>
      </p:sp>
      <p:sp>
        <p:nvSpPr>
          <p:cNvPr id="5" name="矩形: 圆角 4">
            <a:extLst>
              <a:ext uri="{FF2B5EF4-FFF2-40B4-BE49-F238E27FC236}">
                <a16:creationId xmlns:a16="http://schemas.microsoft.com/office/drawing/2014/main" id="{05BA1C0E-5D75-D7CA-F9F2-4A289ED43FB1}"/>
              </a:ext>
            </a:extLst>
          </p:cNvPr>
          <p:cNvSpPr/>
          <p:nvPr/>
        </p:nvSpPr>
        <p:spPr>
          <a:xfrm>
            <a:off x="1099321" y="3951621"/>
            <a:ext cx="7263645" cy="369216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016"/>
          </a:p>
        </p:txBody>
      </p:sp>
      <p:sp>
        <p:nvSpPr>
          <p:cNvPr id="6" name="文本框 5">
            <a:extLst>
              <a:ext uri="{FF2B5EF4-FFF2-40B4-BE49-F238E27FC236}">
                <a16:creationId xmlns:a16="http://schemas.microsoft.com/office/drawing/2014/main" id="{E9E7CA4B-BC91-6804-BA7B-4F3AB300072F}"/>
              </a:ext>
            </a:extLst>
          </p:cNvPr>
          <p:cNvSpPr txBox="1"/>
          <p:nvPr/>
        </p:nvSpPr>
        <p:spPr>
          <a:xfrm>
            <a:off x="1906440" y="4997693"/>
            <a:ext cx="6238547" cy="1602347"/>
          </a:xfrm>
          <a:prstGeom prst="rect">
            <a:avLst/>
          </a:prstGeom>
          <a:noFill/>
        </p:spPr>
        <p:txBody>
          <a:bodyPr wrap="square" rtlCol="0">
            <a:spAutoFit/>
          </a:bodyPr>
          <a:lstStyle/>
          <a:p>
            <a:r>
              <a:rPr lang="en-US" altLang="zh-CN" sz="4851" dirty="0">
                <a:latin typeface="Palatino Linotype" pitchFamily="18" charset="0"/>
              </a:rPr>
              <a:t>Affiliation’s Logo</a:t>
            </a:r>
          </a:p>
          <a:p>
            <a:r>
              <a:rPr lang="en-US" altLang="zh-CN" sz="4851" dirty="0">
                <a:latin typeface="Palatino Linotype" pitchFamily="18" charset="0"/>
              </a:rPr>
              <a:t>Goes here if any</a:t>
            </a:r>
            <a:endParaRPr lang="en-US" sz="4851" dirty="0"/>
          </a:p>
        </p:txBody>
      </p:sp>
      <p:sp>
        <p:nvSpPr>
          <p:cNvPr id="8" name="矩形 7">
            <a:extLst>
              <a:ext uri="{FF2B5EF4-FFF2-40B4-BE49-F238E27FC236}">
                <a16:creationId xmlns:a16="http://schemas.microsoft.com/office/drawing/2014/main" id="{41609E74-DE3F-5D63-1A93-4C70711C56A8}"/>
              </a:ext>
            </a:extLst>
          </p:cNvPr>
          <p:cNvSpPr/>
          <p:nvPr/>
        </p:nvSpPr>
        <p:spPr>
          <a:xfrm>
            <a:off x="8952106" y="3850057"/>
            <a:ext cx="20095099" cy="37408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016"/>
          </a:p>
        </p:txBody>
      </p:sp>
      <p:sp>
        <p:nvSpPr>
          <p:cNvPr id="10" name="文本框 9">
            <a:extLst>
              <a:ext uri="{FF2B5EF4-FFF2-40B4-BE49-F238E27FC236}">
                <a16:creationId xmlns:a16="http://schemas.microsoft.com/office/drawing/2014/main" id="{F0F2F4D0-71A6-1460-A770-BA6812018957}"/>
              </a:ext>
            </a:extLst>
          </p:cNvPr>
          <p:cNvSpPr txBox="1"/>
          <p:nvPr/>
        </p:nvSpPr>
        <p:spPr>
          <a:xfrm>
            <a:off x="12697596" y="4947783"/>
            <a:ext cx="12014979" cy="1508114"/>
          </a:xfrm>
          <a:prstGeom prst="rect">
            <a:avLst/>
          </a:prstGeom>
          <a:noFill/>
        </p:spPr>
        <p:txBody>
          <a:bodyPr wrap="square" rtlCol="0">
            <a:spAutoFit/>
          </a:bodyPr>
          <a:lstStyle/>
          <a:p>
            <a:pPr algn="ctr"/>
            <a:r>
              <a:rPr lang="en-US" altLang="zh-CN" sz="4548" dirty="0">
                <a:latin typeface="Palatino Linotype" pitchFamily="18" charset="0"/>
              </a:rPr>
              <a:t>Author’s Name/s Goes Here</a:t>
            </a:r>
          </a:p>
          <a:p>
            <a:pPr algn="ctr"/>
            <a:r>
              <a:rPr lang="en-US" altLang="zh-CN" sz="4548"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700643" y="8080864"/>
            <a:ext cx="14599683" cy="4132876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016"/>
          </a:p>
        </p:txBody>
      </p:sp>
      <p:sp>
        <p:nvSpPr>
          <p:cNvPr id="12" name="矩形 11">
            <a:extLst>
              <a:ext uri="{FF2B5EF4-FFF2-40B4-BE49-F238E27FC236}">
                <a16:creationId xmlns:a16="http://schemas.microsoft.com/office/drawing/2014/main" id="{96348935-EB22-29FF-5E21-802A82F14050}"/>
              </a:ext>
            </a:extLst>
          </p:cNvPr>
          <p:cNvSpPr/>
          <p:nvPr/>
        </p:nvSpPr>
        <p:spPr>
          <a:xfrm>
            <a:off x="15463304" y="8080865"/>
            <a:ext cx="14477761" cy="413287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016"/>
          </a:p>
        </p:txBody>
      </p:sp>
      <p:sp>
        <p:nvSpPr>
          <p:cNvPr id="13" name="矩形 12">
            <a:extLst>
              <a:ext uri="{FF2B5EF4-FFF2-40B4-BE49-F238E27FC236}">
                <a16:creationId xmlns:a16="http://schemas.microsoft.com/office/drawing/2014/main" id="{AEC4087F-F70A-926E-F224-C26A8D646ACE}"/>
              </a:ext>
            </a:extLst>
          </p:cNvPr>
          <p:cNvSpPr/>
          <p:nvPr/>
        </p:nvSpPr>
        <p:spPr>
          <a:xfrm>
            <a:off x="659584" y="8080863"/>
            <a:ext cx="14599683" cy="1478605"/>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16" dirty="0"/>
          </a:p>
        </p:txBody>
      </p:sp>
      <p:sp>
        <p:nvSpPr>
          <p:cNvPr id="14" name="矩形 13">
            <a:extLst>
              <a:ext uri="{FF2B5EF4-FFF2-40B4-BE49-F238E27FC236}">
                <a16:creationId xmlns:a16="http://schemas.microsoft.com/office/drawing/2014/main" id="{827C7BC5-F5C2-C710-BA1C-FC7E22E3E1A2}"/>
              </a:ext>
            </a:extLst>
          </p:cNvPr>
          <p:cNvSpPr/>
          <p:nvPr/>
        </p:nvSpPr>
        <p:spPr>
          <a:xfrm>
            <a:off x="700642" y="20187592"/>
            <a:ext cx="14599683" cy="1646720"/>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16" dirty="0"/>
          </a:p>
        </p:txBody>
      </p:sp>
      <p:sp>
        <p:nvSpPr>
          <p:cNvPr id="15" name="矩形 14">
            <a:extLst>
              <a:ext uri="{FF2B5EF4-FFF2-40B4-BE49-F238E27FC236}">
                <a16:creationId xmlns:a16="http://schemas.microsoft.com/office/drawing/2014/main" id="{2A750783-B326-8C0A-B3C7-D67C650AE422}"/>
              </a:ext>
            </a:extLst>
          </p:cNvPr>
          <p:cNvSpPr/>
          <p:nvPr/>
        </p:nvSpPr>
        <p:spPr>
          <a:xfrm>
            <a:off x="700642" y="32932522"/>
            <a:ext cx="14599683" cy="1289054"/>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16" dirty="0"/>
          </a:p>
        </p:txBody>
      </p:sp>
      <p:sp>
        <p:nvSpPr>
          <p:cNvPr id="16" name="矩形 15">
            <a:extLst>
              <a:ext uri="{FF2B5EF4-FFF2-40B4-BE49-F238E27FC236}">
                <a16:creationId xmlns:a16="http://schemas.microsoft.com/office/drawing/2014/main" id="{3BFC65EE-7372-52BB-FDBA-4EC61DB3EE31}"/>
              </a:ext>
            </a:extLst>
          </p:cNvPr>
          <p:cNvSpPr/>
          <p:nvPr/>
        </p:nvSpPr>
        <p:spPr>
          <a:xfrm>
            <a:off x="15463305" y="29172180"/>
            <a:ext cx="14436702" cy="1412678"/>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16"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5392713" y="8295663"/>
            <a:ext cx="7096760" cy="1152894"/>
          </a:xfrm>
          <a:prstGeom prst="rect">
            <a:avLst/>
          </a:prstGeom>
          <a:noFill/>
        </p:spPr>
        <p:txBody>
          <a:bodyPr wrap="square" rtlCol="0">
            <a:spAutoFit/>
          </a:bodyPr>
          <a:lstStyle/>
          <a:p>
            <a:r>
              <a:rPr lang="en-US" altLang="zh-CN" sz="6812" b="1" dirty="0">
                <a:solidFill>
                  <a:schemeClr val="bg1"/>
                </a:solidFill>
                <a:latin typeface="Palatino Linotype" panose="02040502050505030304" pitchFamily="18" charset="0"/>
              </a:rPr>
              <a:t>Introduction</a:t>
            </a:r>
            <a:endParaRPr lang="en-US" sz="6812"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2126627" y="10616376"/>
            <a:ext cx="11074246" cy="8358204"/>
          </a:xfrm>
          <a:prstGeom prst="rect">
            <a:avLst/>
          </a:prstGeom>
          <a:noFill/>
        </p:spPr>
        <p:txBody>
          <a:bodyPr wrap="square" rtlCol="0">
            <a:spAutoFit/>
          </a:bodyPr>
          <a:lstStyle/>
          <a:p>
            <a:r>
              <a:rPr lang="en-AU" altLang="zh-CN" sz="5680" dirty="0">
                <a:latin typeface="Palatino Linotype" panose="02040502050505030304" pitchFamily="18" charset="0"/>
              </a:rPr>
              <a:t>The page size of this poster template is </a:t>
            </a:r>
            <a:r>
              <a:rPr lang="en-US" altLang="zh-CN" sz="5680" dirty="0">
                <a:solidFill>
                  <a:srgbClr val="000000"/>
                </a:solidFill>
                <a:latin typeface="Palatino Linotype" panose="02040502050505030304" pitchFamily="18" charset="0"/>
              </a:rPr>
              <a:t>120cm wide × 210cm long</a:t>
            </a:r>
            <a:r>
              <a:rPr lang="en-AU" altLang="zh-CN" sz="5680" dirty="0">
                <a:latin typeface="Palatino Linotype" panose="02040502050505030304" pitchFamily="18" charset="0"/>
              </a:rPr>
              <a:t>, portrait (vertical) format. Do not change this page size</a:t>
            </a:r>
            <a:r>
              <a:rPr lang="en-US" altLang="zh-CN" sz="5680" dirty="0">
                <a:latin typeface="Palatino Linotype" panose="02040502050505030304" pitchFamily="18" charset="0"/>
              </a:rPr>
              <a:t>. </a:t>
            </a:r>
            <a:endParaRPr lang="en-AU" altLang="zh-CN" sz="5680" dirty="0">
              <a:latin typeface="Palatino Linotype" panose="02040502050505030304" pitchFamily="18" charset="0"/>
              <a:ea typeface="宋体" pitchFamily="2" charset="-122"/>
            </a:endParaRPr>
          </a:p>
          <a:p>
            <a:endParaRPr lang="en-US" altLang="zh-CN" sz="5680" dirty="0">
              <a:latin typeface="Palatino Linotype" pitchFamily="18" charset="0"/>
            </a:endParaRPr>
          </a:p>
          <a:p>
            <a:r>
              <a:rPr lang="en-US" altLang="zh-CN" sz="5680" dirty="0">
                <a:latin typeface="Palatino Linotype" pitchFamily="18" charset="0"/>
              </a:rPr>
              <a:t>Use the “copy” and “paste” command to create the correct number of copies of the blue section headers.</a:t>
            </a:r>
          </a:p>
          <a:p>
            <a:endParaRPr lang="en-US" sz="2016"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5819570" y="20439385"/>
            <a:ext cx="7096760" cy="1152894"/>
          </a:xfrm>
          <a:prstGeom prst="rect">
            <a:avLst/>
          </a:prstGeom>
          <a:noFill/>
        </p:spPr>
        <p:txBody>
          <a:bodyPr wrap="square" rtlCol="0">
            <a:spAutoFit/>
          </a:bodyPr>
          <a:lstStyle/>
          <a:p>
            <a:r>
              <a:rPr lang="en-US" altLang="zh-CN" sz="6812" b="1" dirty="0">
                <a:solidFill>
                  <a:schemeClr val="bg1"/>
                </a:solidFill>
                <a:latin typeface="Palatino Linotype" panose="02040502050505030304" pitchFamily="18" charset="0"/>
              </a:rPr>
              <a:t>Methods</a:t>
            </a:r>
            <a:endParaRPr lang="en-US" sz="6812"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2026564" y="22678587"/>
            <a:ext cx="12963622" cy="7394204"/>
          </a:xfrm>
          <a:prstGeom prst="rect">
            <a:avLst/>
          </a:prstGeom>
          <a:noFill/>
        </p:spPr>
        <p:txBody>
          <a:bodyPr wrap="square" rtlCol="0">
            <a:spAutoFit/>
          </a:bodyPr>
          <a:lstStyle/>
          <a:p>
            <a:pPr marL="479189" indent="-479189">
              <a:buFont typeface="Wingdings" panose="05000000000000000000" pitchFamily="2" charset="2"/>
              <a:buChar char="Ø"/>
            </a:pPr>
            <a:r>
              <a:rPr lang="en-US" altLang="zh-CN" sz="5679" dirty="0">
                <a:latin typeface="Palatino Linotype" pitchFamily="18" charset="0"/>
              </a:rPr>
              <a:t>Font: no specific requirements</a:t>
            </a:r>
          </a:p>
          <a:p>
            <a:endParaRPr lang="en-US" altLang="zh-CN" sz="5679" dirty="0">
              <a:latin typeface="Palatino Linotype" pitchFamily="18" charset="0"/>
            </a:endParaRPr>
          </a:p>
          <a:p>
            <a:pPr marL="479189" indent="-479189">
              <a:buFont typeface="Wingdings" panose="05000000000000000000" pitchFamily="2" charset="2"/>
              <a:buChar char="Ø"/>
            </a:pPr>
            <a:endParaRPr lang="en-US" altLang="zh-CN" sz="5679" dirty="0">
              <a:latin typeface="Palatino Linotype" pitchFamily="18" charset="0"/>
            </a:endParaRPr>
          </a:p>
          <a:p>
            <a:pPr marL="479189" indent="-479189">
              <a:buFont typeface="Wingdings" panose="05000000000000000000" pitchFamily="2" charset="2"/>
              <a:buChar char="Ø"/>
            </a:pPr>
            <a:r>
              <a:rPr lang="en-US" altLang="zh-CN" sz="5679" dirty="0">
                <a:latin typeface="Palatino Linotype" pitchFamily="18" charset="0"/>
              </a:rPr>
              <a:t>Font Size:  no specific requirements</a:t>
            </a:r>
          </a:p>
          <a:p>
            <a:endParaRPr lang="en-US" altLang="zh-CN" sz="5679" dirty="0">
              <a:latin typeface="Palatino Linotype" pitchFamily="18" charset="0"/>
            </a:endParaRPr>
          </a:p>
          <a:p>
            <a:endParaRPr lang="en-US" altLang="zh-CN" sz="5679" dirty="0">
              <a:latin typeface="Palatino Linotype" pitchFamily="18" charset="0"/>
            </a:endParaRPr>
          </a:p>
          <a:p>
            <a:pPr marL="479189" indent="-479189">
              <a:buFont typeface="Wingdings" panose="05000000000000000000" pitchFamily="2" charset="2"/>
              <a:buChar char="Ø"/>
            </a:pPr>
            <a:r>
              <a:rPr lang="en-US" altLang="zh-CN" sz="5679" dirty="0">
                <a:latin typeface="Palatino Linotype" pitchFamily="18" charset="0"/>
              </a:rPr>
              <a:t>Keep body text left-aligned, do not justify text</a:t>
            </a:r>
          </a:p>
          <a:p>
            <a:endParaRPr lang="en-US" sz="2016"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4782062" y="33046515"/>
            <a:ext cx="7707411" cy="1130923"/>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2157310" y="36156814"/>
            <a:ext cx="11747059" cy="1840247"/>
          </a:xfrm>
          <a:prstGeom prst="rect">
            <a:avLst/>
          </a:prstGeom>
          <a:noFill/>
        </p:spPr>
        <p:txBody>
          <a:bodyPr wrap="square" rtlCol="0">
            <a:spAutoFit/>
          </a:bodyPr>
          <a:lstStyle/>
          <a:p>
            <a:r>
              <a:rPr lang="en-US" altLang="zh-CN" sz="567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9376908" y="29453935"/>
            <a:ext cx="7707411" cy="1130923"/>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367417" y="31647647"/>
            <a:ext cx="13532589" cy="12105493"/>
          </a:xfrm>
          <a:prstGeom prst="rect">
            <a:avLst/>
          </a:prstGeom>
          <a:noFill/>
        </p:spPr>
        <p:txBody>
          <a:bodyPr wrap="square" rtlCol="0">
            <a:spAutoFit/>
          </a:bodyPr>
          <a:lstStyle/>
          <a:p>
            <a:endParaRPr lang="en-US" altLang="zh-CN" sz="5679" dirty="0">
              <a:latin typeface="Palatino Linotype" pitchFamily="18" charset="0"/>
            </a:endParaRPr>
          </a:p>
          <a:p>
            <a:r>
              <a:rPr lang="en-US" altLang="zh-CN" sz="6064" b="1" dirty="0">
                <a:latin typeface="Palatino Linotype" pitchFamily="18" charset="0"/>
              </a:rPr>
              <a:t>Best Poster(s) </a:t>
            </a:r>
            <a:r>
              <a:rPr lang="en-US" altLang="zh-CN" sz="6064" dirty="0">
                <a:latin typeface="Palatino Linotype" pitchFamily="18" charset="0"/>
              </a:rPr>
              <a:t>will be selected based on the following criteria:</a:t>
            </a:r>
          </a:p>
          <a:p>
            <a:endParaRPr lang="en-US" altLang="zh-CN" sz="6064" dirty="0">
              <a:latin typeface="Palatino Linotype" pitchFamily="18" charset="0"/>
            </a:endParaRPr>
          </a:p>
          <a:p>
            <a:pPr marL="976006" indent="-976006">
              <a:buFont typeface="Wingdings" pitchFamily="2" charset="2"/>
              <a:buChar char="ü"/>
            </a:pPr>
            <a:r>
              <a:rPr lang="en-US" altLang="zh-CN" sz="6064" dirty="0">
                <a:latin typeface="Palatino Linotype" pitchFamily="18" charset="0"/>
              </a:rPr>
              <a:t>Novelty, originality, and creativity of the work;</a:t>
            </a:r>
          </a:p>
          <a:p>
            <a:pPr marL="976006" indent="-976006">
              <a:buFont typeface="Wingdings" pitchFamily="2" charset="2"/>
              <a:buChar char="ü"/>
            </a:pPr>
            <a:r>
              <a:rPr lang="en-US" altLang="zh-CN" sz="6064" dirty="0">
                <a:latin typeface="Palatino Linotype" pitchFamily="18" charset="0"/>
              </a:rPr>
              <a:t>Presentation of the work on the poster. Special emphasis will be the presence and explanation of the authors during their designated poster session;</a:t>
            </a:r>
          </a:p>
          <a:p>
            <a:pPr marL="976006" indent="-976006">
              <a:buFont typeface="Wingdings" pitchFamily="2" charset="2"/>
              <a:buChar char="ü"/>
            </a:pPr>
            <a:r>
              <a:rPr lang="en-US" altLang="zh-CN" sz="6064" dirty="0">
                <a:latin typeface="Palatino Linotype" pitchFamily="18" charset="0"/>
              </a:rPr>
              <a:t>Quality of the poster.</a:t>
            </a:r>
          </a:p>
          <a:p>
            <a:endParaRPr lang="en-US" altLang="zh-CN" sz="5679" dirty="0">
              <a:latin typeface="Palatino Linotype" pitchFamily="18" charset="0"/>
            </a:endParaRPr>
          </a:p>
        </p:txBody>
      </p:sp>
      <p:sp>
        <p:nvSpPr>
          <p:cNvPr id="3" name="文本框 2">
            <a:extLst>
              <a:ext uri="{FF2B5EF4-FFF2-40B4-BE49-F238E27FC236}">
                <a16:creationId xmlns:a16="http://schemas.microsoft.com/office/drawing/2014/main" id="{70520564-DA9F-66BD-F460-33D26DDFC357}"/>
              </a:ext>
            </a:extLst>
          </p:cNvPr>
          <p:cNvSpPr txBox="1"/>
          <p:nvPr/>
        </p:nvSpPr>
        <p:spPr>
          <a:xfrm>
            <a:off x="15989107" y="8803956"/>
            <a:ext cx="12823681" cy="17571733"/>
          </a:xfrm>
          <a:prstGeom prst="rect">
            <a:avLst/>
          </a:prstGeom>
          <a:noFill/>
        </p:spPr>
        <p:txBody>
          <a:bodyPr wrap="square" rtlCol="0">
            <a:spAutoFit/>
          </a:bodyPr>
          <a:lstStyle/>
          <a:p>
            <a:r>
              <a:rPr lang="en-US" altLang="zh-CN" sz="4851" b="1" dirty="0">
                <a:latin typeface="Palatino Linotype" pitchFamily="18" charset="0"/>
              </a:rPr>
              <a:t>NOTE:</a:t>
            </a:r>
          </a:p>
          <a:p>
            <a:endParaRPr lang="en-US" altLang="zh-CN" sz="4851" dirty="0">
              <a:latin typeface="Palatino Linotype" pitchFamily="18" charset="0"/>
            </a:endParaRPr>
          </a:p>
          <a:p>
            <a:pPr algn="just"/>
            <a:r>
              <a:rPr lang="en-US" altLang="zh-CN" sz="4851" dirty="0">
                <a:latin typeface="Palatino Linotype" pitchFamily="18" charset="0"/>
              </a:rPr>
              <a:t>Please send your poster to the conference committee via </a:t>
            </a:r>
            <a:r>
              <a:rPr lang="en-US" altLang="zh-CN" sz="4851" dirty="0">
                <a:latin typeface="Palatino Linotype" pitchFamily="18" charset="0"/>
                <a:hlinkClick r:id="rId2"/>
              </a:rPr>
              <a:t>abs@absconf.org</a:t>
            </a:r>
            <a:r>
              <a:rPr lang="en-US" altLang="zh-CN" sz="4851" dirty="0">
                <a:latin typeface="Palatino Linotype" pitchFamily="18" charset="0"/>
              </a:rPr>
              <a:t> or </a:t>
            </a:r>
            <a:r>
              <a:rPr lang="en-US" altLang="zh-CN" sz="4851" dirty="0">
                <a:solidFill>
                  <a:srgbClr val="FFFFFF"/>
                </a:solidFill>
                <a:latin typeface="system-ui"/>
              </a:rPr>
              <a:t> </a:t>
            </a:r>
            <a:r>
              <a:rPr lang="en-US" altLang="zh-CN" sz="4851" u="sng" dirty="0">
                <a:solidFill>
                  <a:srgbClr val="0D6EFD"/>
                </a:solidFill>
                <a:latin typeface="system-ui"/>
                <a:hlinkClick r:id="rId3"/>
              </a:rPr>
              <a:t>abs@academicconf.com</a:t>
            </a:r>
            <a:r>
              <a:rPr lang="en-US" altLang="zh-CN" sz="4851" u="sng" dirty="0">
                <a:solidFill>
                  <a:srgbClr val="0D6EFD"/>
                </a:solidFill>
                <a:latin typeface="system-ui"/>
              </a:rPr>
              <a:t> </a:t>
            </a:r>
            <a:r>
              <a:rPr lang="en-US" altLang="zh-CN" sz="4851" dirty="0">
                <a:latin typeface="Palatino Linotype" pitchFamily="18" charset="0"/>
              </a:rPr>
              <a:t>before </a:t>
            </a:r>
            <a:r>
              <a:rPr lang="en-US" altLang="zh-CN" sz="4851" b="1" dirty="0">
                <a:solidFill>
                  <a:srgbClr val="FF0000"/>
                </a:solidFill>
                <a:latin typeface="Palatino Linotype" pitchFamily="18" charset="0"/>
              </a:rPr>
              <a:t>May 30th, 2025</a:t>
            </a:r>
            <a:r>
              <a:rPr lang="en-US" altLang="zh-CN" sz="4851" dirty="0">
                <a:latin typeface="Palatino Linotype" pitchFamily="18" charset="0"/>
              </a:rPr>
              <a:t>.  We will print the poster for free and bring it to the conference site. For those who fail to complete the poster by May 30th, please print the poster by yourself and bring it to the Conference Secretariat on the registration day.</a:t>
            </a:r>
          </a:p>
          <a:p>
            <a:endParaRPr lang="en-US" altLang="zh-CN" sz="4851" dirty="0">
              <a:latin typeface="Palatino Linotype" pitchFamily="18" charset="0"/>
            </a:endParaRPr>
          </a:p>
          <a:p>
            <a:pPr algn="just"/>
            <a:r>
              <a:rPr lang="en-US" altLang="zh-CN" sz="4851" dirty="0">
                <a:latin typeface="Palatino Linotype" pitchFamily="18" charset="0"/>
              </a:rPr>
              <a:t>Please ensure your paper ID (ABS</a:t>
            </a:r>
            <a:r>
              <a:rPr lang="zh-CN" altLang="en-US" sz="4851" dirty="0">
                <a:latin typeface="Palatino Linotype" pitchFamily="18" charset="0"/>
              </a:rPr>
              <a:t>****</a:t>
            </a:r>
            <a:r>
              <a:rPr lang="en-US" altLang="zh-CN" sz="4851" dirty="0">
                <a:latin typeface="Palatino Linotype" pitchFamily="18" charset="0"/>
              </a:rPr>
              <a:t>) is shown correctly on the top of the poster. </a:t>
            </a:r>
            <a:r>
              <a:rPr lang="en-US" altLang="zh-CN" sz="4851" b="1" dirty="0">
                <a:solidFill>
                  <a:srgbClr val="FF0000"/>
                </a:solidFill>
                <a:latin typeface="Palatino Linotype" pitchFamily="18" charset="0"/>
              </a:rPr>
              <a:t>Best Poster(s) </a:t>
            </a:r>
            <a:r>
              <a:rPr lang="en-US" altLang="zh-CN" sz="4851" dirty="0">
                <a:latin typeface="Palatino Linotype" pitchFamily="18" charset="0"/>
              </a:rPr>
              <a:t>will be awarded with </a:t>
            </a:r>
            <a:r>
              <a:rPr lang="en-US" altLang="zh-CN" sz="4851" b="1" dirty="0">
                <a:solidFill>
                  <a:srgbClr val="FF0000"/>
                </a:solidFill>
                <a:latin typeface="Palatino Linotype" pitchFamily="18" charset="0"/>
              </a:rPr>
              <a:t>Free Registration </a:t>
            </a:r>
            <a:r>
              <a:rPr lang="en-US" altLang="zh-CN" sz="4851" dirty="0">
                <a:latin typeface="Palatino Linotype" pitchFamily="18" charset="0"/>
              </a:rPr>
              <a:t>to the next year conference.</a:t>
            </a:r>
          </a:p>
          <a:p>
            <a:endParaRPr lang="en-US" altLang="zh-CN" sz="4851" dirty="0">
              <a:latin typeface="Palatino Linotype" pitchFamily="18" charset="0"/>
            </a:endParaRPr>
          </a:p>
          <a:p>
            <a:r>
              <a:rPr lang="en-US" altLang="zh-CN" sz="4851" dirty="0">
                <a:latin typeface="Palatino Linotype" pitchFamily="18" charset="0"/>
              </a:rPr>
              <a:t>Presenter is required to stand by his/her poster and communicates with the other participants who are interested in the poster. </a:t>
            </a:r>
          </a:p>
          <a:p>
            <a:endParaRPr lang="en-US" altLang="zh-CN" sz="4851" dirty="0">
              <a:latin typeface="Palatino Linotype" pitchFamily="18" charset="0"/>
            </a:endParaRPr>
          </a:p>
          <a:p>
            <a:r>
              <a:rPr lang="en-US" altLang="zh-CN" sz="4851" dirty="0">
                <a:latin typeface="Palatino Linotype" pitchFamily="18" charset="0"/>
              </a:rPr>
              <a:t>Poster presenters are responsible for removing their posters after presentation time.</a:t>
            </a:r>
          </a:p>
          <a:p>
            <a:endParaRPr lang="zh-CN" altLang="en-US" sz="2016" dirty="0"/>
          </a:p>
        </p:txBody>
      </p:sp>
      <p:pic>
        <p:nvPicPr>
          <p:cNvPr id="25" name="图片 24">
            <a:extLst>
              <a:ext uri="{FF2B5EF4-FFF2-40B4-BE49-F238E27FC236}">
                <a16:creationId xmlns:a16="http://schemas.microsoft.com/office/drawing/2014/main" id="{953FD415-D6B0-4488-9E2C-6B84088927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5041" y="334442"/>
            <a:ext cx="3294633" cy="3276330"/>
          </a:xfrm>
          <a:prstGeom prst="rect">
            <a:avLst/>
          </a:prstGeom>
        </p:spPr>
      </p:pic>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314</Words>
  <Application>Microsoft Office PowerPoint</Application>
  <PresentationFormat>自定义</PresentationFormat>
  <Paragraphs>36</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system-ui</vt:lpstr>
      <vt:lpstr>Arial</vt:lpstr>
      <vt:lpstr>Calibri</vt:lpstr>
      <vt:lpstr>Calibri Light</vt:lpstr>
      <vt:lpstr>Palatino Linotype</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user</cp:lastModifiedBy>
  <cp:revision>9</cp:revision>
  <dcterms:created xsi:type="dcterms:W3CDTF">2023-01-31T06:18:46Z</dcterms:created>
  <dcterms:modified xsi:type="dcterms:W3CDTF">2025-05-14T02:40:32Z</dcterms:modified>
</cp:coreProperties>
</file>